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55"/>
  </p:normalViewPr>
  <p:slideViewPr>
    <p:cSldViewPr>
      <p:cViewPr varScale="1">
        <p:scale>
          <a:sx n="100" d="100"/>
          <a:sy n="100" d="100"/>
        </p:scale>
        <p:origin x="946" y="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45121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16551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3922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13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91435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6763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4995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0256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7117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10131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51716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2F21E0-95B6-4C5C-A55D-C5056E4C25C4}" type="datetimeFigureOut">
              <a:rPr lang="en-US" smtClean="0"/>
              <a:t>4/15/2021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0326A8-B5BF-47F0-B153-8AEDA0BB3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66410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1119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2AD9B-0A5A-438A-AFFA-C12E1BA3AA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8D6921-BFC5-44AD-8B4B-DC75BF8DF0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Slide 3 – Figure 2.1 - mrp-task.jpg</a:t>
            </a:r>
          </a:p>
          <a:p>
            <a:r>
              <a:rPr lang="en-US" dirty="0"/>
              <a:t>Slide 4 -  Figure 2.2 - mrp-observation.jpg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55235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8C3F4A99-F4CC-4173-AFF4-466DB7FC526E}"/>
              </a:ext>
            </a:extLst>
          </p:cNvPr>
          <p:cNvCxnSpPr>
            <a:cxnSpLocks/>
            <a:stCxn id="24" idx="1"/>
            <a:endCxn id="15" idx="3"/>
          </p:cNvCxnSpPr>
          <p:nvPr/>
        </p:nvCxnSpPr>
        <p:spPr>
          <a:xfrm flipH="1">
            <a:off x="5324363" y="3408919"/>
            <a:ext cx="1524689" cy="4713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270DA83E-9E27-4124-8D55-8CC3916D34D4}"/>
              </a:ext>
            </a:extLst>
          </p:cNvPr>
          <p:cNvCxnSpPr>
            <a:cxnSpLocks/>
            <a:stCxn id="6" idx="2"/>
            <a:endCxn id="10" idx="0"/>
          </p:cNvCxnSpPr>
          <p:nvPr/>
        </p:nvCxnSpPr>
        <p:spPr>
          <a:xfrm>
            <a:off x="1981200" y="3741615"/>
            <a:ext cx="0" cy="1016938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  </a:t>
            </a:r>
          </a:p>
        </p:txBody>
      </p:sp>
      <p:sp>
        <p:nvSpPr>
          <p:cNvPr id="4" name="Flowchart: Alternate Process 3"/>
          <p:cNvSpPr/>
          <p:nvPr/>
        </p:nvSpPr>
        <p:spPr>
          <a:xfrm>
            <a:off x="1219200" y="1505477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Measure</a:t>
            </a:r>
          </a:p>
        </p:txBody>
      </p:sp>
      <p:sp>
        <p:nvSpPr>
          <p:cNvPr id="6" name="Flowchart: Alternate Process 5"/>
          <p:cNvSpPr/>
          <p:nvPr/>
        </p:nvSpPr>
        <p:spPr>
          <a:xfrm>
            <a:off x="1219200" y="3132015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MeasureReport</a:t>
            </a:r>
          </a:p>
        </p:txBody>
      </p:sp>
      <p:sp>
        <p:nvSpPr>
          <p:cNvPr id="10" name="Flowchart: Alternate Process 9"/>
          <p:cNvSpPr/>
          <p:nvPr/>
        </p:nvSpPr>
        <p:spPr>
          <a:xfrm>
            <a:off x="1219200" y="4758553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Task</a:t>
            </a:r>
          </a:p>
        </p:txBody>
      </p:sp>
      <p:sp>
        <p:nvSpPr>
          <p:cNvPr id="11" name="Flowchart: Alternate Process 10"/>
          <p:cNvSpPr/>
          <p:nvPr/>
        </p:nvSpPr>
        <p:spPr>
          <a:xfrm>
            <a:off x="1533930" y="4983567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Task</a:t>
            </a:r>
          </a:p>
        </p:txBody>
      </p:sp>
      <p:sp>
        <p:nvSpPr>
          <p:cNvPr id="12" name="Flowchart: Alternate Process 11"/>
          <p:cNvSpPr/>
          <p:nvPr/>
        </p:nvSpPr>
        <p:spPr>
          <a:xfrm>
            <a:off x="1908142" y="5228349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Task</a:t>
            </a:r>
          </a:p>
        </p:txBody>
      </p:sp>
      <p:sp>
        <p:nvSpPr>
          <p:cNvPr id="14" name="Flowchart: Alternate Process 13"/>
          <p:cNvSpPr/>
          <p:nvPr/>
        </p:nvSpPr>
        <p:spPr>
          <a:xfrm>
            <a:off x="3866305" y="1859675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Organization</a:t>
            </a:r>
          </a:p>
        </p:txBody>
      </p:sp>
      <p:sp>
        <p:nvSpPr>
          <p:cNvPr id="15" name="Flowchart: Alternate Process 14"/>
          <p:cNvSpPr/>
          <p:nvPr/>
        </p:nvSpPr>
        <p:spPr>
          <a:xfrm>
            <a:off x="3800363" y="3108832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Patient</a:t>
            </a:r>
          </a:p>
        </p:txBody>
      </p:sp>
      <p:cxnSp>
        <p:nvCxnSpPr>
          <p:cNvPr id="17" name="Straight Arrow Connector 16"/>
          <p:cNvCxnSpPr>
            <a:stCxn id="6" idx="0"/>
            <a:endCxn id="4" idx="2"/>
          </p:cNvCxnSpPr>
          <p:nvPr/>
        </p:nvCxnSpPr>
        <p:spPr>
          <a:xfrm flipV="1">
            <a:off x="1981200" y="2115077"/>
            <a:ext cx="0" cy="101693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1905000" y="2667000"/>
            <a:ext cx="11430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measure</a:t>
            </a:r>
          </a:p>
        </p:txBody>
      </p:sp>
      <p:cxnSp>
        <p:nvCxnSpPr>
          <p:cNvPr id="26" name="Straight Arrow Connector 25"/>
          <p:cNvCxnSpPr>
            <a:cxnSpLocks/>
            <a:stCxn id="6" idx="3"/>
            <a:endCxn id="14" idx="1"/>
          </p:cNvCxnSpPr>
          <p:nvPr/>
        </p:nvCxnSpPr>
        <p:spPr>
          <a:xfrm flipV="1">
            <a:off x="2743200" y="2164475"/>
            <a:ext cx="1123105" cy="1272340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6" idx="3"/>
            <a:endCxn id="15" idx="1"/>
          </p:cNvCxnSpPr>
          <p:nvPr/>
        </p:nvCxnSpPr>
        <p:spPr>
          <a:xfrm flipV="1">
            <a:off x="2743200" y="3413632"/>
            <a:ext cx="1057163" cy="23183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2960183" y="2585871"/>
            <a:ext cx="914399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reporter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1162050" y="4061338"/>
            <a:ext cx="16383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evaluatedResource</a:t>
            </a:r>
          </a:p>
        </p:txBody>
      </p:sp>
      <p:sp>
        <p:nvSpPr>
          <p:cNvPr id="21" name="Flowchart: Alternate Process 20">
            <a:extLst>
              <a:ext uri="{FF2B5EF4-FFF2-40B4-BE49-F238E27FC236}">
                <a16:creationId xmlns:a16="http://schemas.microsoft.com/office/drawing/2014/main" id="{1D467D11-811C-4AC7-A062-1A7205B93B91}"/>
              </a:ext>
            </a:extLst>
          </p:cNvPr>
          <p:cNvSpPr/>
          <p:nvPr/>
        </p:nvSpPr>
        <p:spPr>
          <a:xfrm>
            <a:off x="6045712" y="5455975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Practitioner</a:t>
            </a:r>
          </a:p>
        </p:txBody>
      </p:sp>
      <p:sp>
        <p:nvSpPr>
          <p:cNvPr id="22" name="Flowchart: Alternate Process 21">
            <a:extLst>
              <a:ext uri="{FF2B5EF4-FFF2-40B4-BE49-F238E27FC236}">
                <a16:creationId xmlns:a16="http://schemas.microsoft.com/office/drawing/2014/main" id="{200FCF45-8E9F-45BC-A42D-EF9F0E661DD0}"/>
              </a:ext>
            </a:extLst>
          </p:cNvPr>
          <p:cNvSpPr/>
          <p:nvPr/>
        </p:nvSpPr>
        <p:spPr>
          <a:xfrm>
            <a:off x="6087052" y="4495800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Location</a:t>
            </a:r>
          </a:p>
        </p:txBody>
      </p:sp>
      <p:sp>
        <p:nvSpPr>
          <p:cNvPr id="24" name="Flowchart: Alternate Process 23">
            <a:extLst>
              <a:ext uri="{FF2B5EF4-FFF2-40B4-BE49-F238E27FC236}">
                <a16:creationId xmlns:a16="http://schemas.microsoft.com/office/drawing/2014/main" id="{141B92C3-9310-496C-AFD8-86FF296046B3}"/>
              </a:ext>
            </a:extLst>
          </p:cNvPr>
          <p:cNvSpPr/>
          <p:nvPr/>
        </p:nvSpPr>
        <p:spPr>
          <a:xfrm>
            <a:off x="6849052" y="3104119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Coverage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5B380DC1-15AC-4E85-AD84-36570C7F6C06}"/>
              </a:ext>
            </a:extLst>
          </p:cNvPr>
          <p:cNvCxnSpPr>
            <a:cxnSpLocks/>
            <a:stCxn id="12" idx="3"/>
            <a:endCxn id="15" idx="2"/>
          </p:cNvCxnSpPr>
          <p:nvPr/>
        </p:nvCxnSpPr>
        <p:spPr>
          <a:xfrm flipV="1">
            <a:off x="3432142" y="3718432"/>
            <a:ext cx="1130221" cy="1814717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EDCEF2FC-22A1-4FC1-B493-D7A7AE0F1F19}"/>
              </a:ext>
            </a:extLst>
          </p:cNvPr>
          <p:cNvCxnSpPr>
            <a:cxnSpLocks/>
            <a:stCxn id="12" idx="3"/>
            <a:endCxn id="22" idx="1"/>
          </p:cNvCxnSpPr>
          <p:nvPr/>
        </p:nvCxnSpPr>
        <p:spPr>
          <a:xfrm flipV="1">
            <a:off x="3432142" y="4800600"/>
            <a:ext cx="2654910" cy="732549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F148622E-132E-4825-ACDE-1E31DC0B3908}"/>
              </a:ext>
            </a:extLst>
          </p:cNvPr>
          <p:cNvCxnSpPr>
            <a:cxnSpLocks/>
            <a:stCxn id="12" idx="3"/>
            <a:endCxn id="21" idx="1"/>
          </p:cNvCxnSpPr>
          <p:nvPr/>
        </p:nvCxnSpPr>
        <p:spPr>
          <a:xfrm>
            <a:off x="3432142" y="5533149"/>
            <a:ext cx="2613570" cy="227626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79A3C082-BB4F-47ED-AEA8-2DD966E87C13}"/>
              </a:ext>
            </a:extLst>
          </p:cNvPr>
          <p:cNvSpPr txBox="1"/>
          <p:nvPr/>
        </p:nvSpPr>
        <p:spPr>
          <a:xfrm>
            <a:off x="3100966" y="3319588"/>
            <a:ext cx="63283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subject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A24F5321-ACD5-4260-8CBF-7A3DBC40D8A0}"/>
              </a:ext>
            </a:extLst>
          </p:cNvPr>
          <p:cNvSpPr txBox="1"/>
          <p:nvPr/>
        </p:nvSpPr>
        <p:spPr>
          <a:xfrm>
            <a:off x="5584720" y="3278114"/>
            <a:ext cx="960865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beneficiary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2BDD1303-FECC-470D-B52C-36232E270AAC}"/>
              </a:ext>
            </a:extLst>
          </p:cNvPr>
          <p:cNvSpPr txBox="1"/>
          <p:nvPr/>
        </p:nvSpPr>
        <p:spPr>
          <a:xfrm>
            <a:off x="4655379" y="4996190"/>
            <a:ext cx="802637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location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D28AB6C2-567B-4841-92B3-495FB753B3B7}"/>
              </a:ext>
            </a:extLst>
          </p:cNvPr>
          <p:cNvSpPr txBox="1"/>
          <p:nvPr/>
        </p:nvSpPr>
        <p:spPr>
          <a:xfrm>
            <a:off x="4691529" y="5557463"/>
            <a:ext cx="63283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owner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BA5E21F4-55D2-480C-A129-6ABC9A3CF0B2}"/>
              </a:ext>
            </a:extLst>
          </p:cNvPr>
          <p:cNvSpPr txBox="1"/>
          <p:nvPr/>
        </p:nvSpPr>
        <p:spPr>
          <a:xfrm>
            <a:off x="3746485" y="4383639"/>
            <a:ext cx="63283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for</a:t>
            </a:r>
          </a:p>
        </p:txBody>
      </p:sp>
    </p:spTree>
    <p:extLst>
      <p:ext uri="{BB962C8B-B14F-4D97-AF65-F5344CB8AC3E}">
        <p14:creationId xmlns:p14="http://schemas.microsoft.com/office/powerpoint/2010/main" val="10218956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8C3F4A99-F4CC-4173-AFF4-466DB7FC526E}"/>
              </a:ext>
            </a:extLst>
          </p:cNvPr>
          <p:cNvCxnSpPr>
            <a:cxnSpLocks/>
            <a:stCxn id="24" idx="1"/>
            <a:endCxn id="15" idx="3"/>
          </p:cNvCxnSpPr>
          <p:nvPr/>
        </p:nvCxnSpPr>
        <p:spPr>
          <a:xfrm flipH="1">
            <a:off x="5324363" y="3408919"/>
            <a:ext cx="1805466" cy="4713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270DA83E-9E27-4124-8D55-8CC3916D34D4}"/>
              </a:ext>
            </a:extLst>
          </p:cNvPr>
          <p:cNvCxnSpPr>
            <a:cxnSpLocks/>
            <a:stCxn id="6" idx="2"/>
            <a:endCxn id="10" idx="0"/>
          </p:cNvCxnSpPr>
          <p:nvPr/>
        </p:nvCxnSpPr>
        <p:spPr>
          <a:xfrm>
            <a:off x="1981200" y="3741615"/>
            <a:ext cx="0" cy="1016938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  </a:t>
            </a:r>
          </a:p>
        </p:txBody>
      </p:sp>
      <p:sp>
        <p:nvSpPr>
          <p:cNvPr id="4" name="Flowchart: Alternate Process 3"/>
          <p:cNvSpPr/>
          <p:nvPr/>
        </p:nvSpPr>
        <p:spPr>
          <a:xfrm>
            <a:off x="1219200" y="1505477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Measure</a:t>
            </a:r>
          </a:p>
        </p:txBody>
      </p:sp>
      <p:sp>
        <p:nvSpPr>
          <p:cNvPr id="6" name="Flowchart: Alternate Process 5"/>
          <p:cNvSpPr/>
          <p:nvPr/>
        </p:nvSpPr>
        <p:spPr>
          <a:xfrm>
            <a:off x="1219200" y="3132015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MeasureReport</a:t>
            </a:r>
          </a:p>
        </p:txBody>
      </p:sp>
      <p:sp>
        <p:nvSpPr>
          <p:cNvPr id="10" name="Flowchart: Alternate Process 9"/>
          <p:cNvSpPr/>
          <p:nvPr/>
        </p:nvSpPr>
        <p:spPr>
          <a:xfrm>
            <a:off x="1219200" y="4758553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err="1">
                <a:solidFill>
                  <a:schemeClr val="bg1"/>
                </a:solidFill>
              </a:rPr>
              <a:t>Observationask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1" name="Flowchart: Alternate Process 10"/>
          <p:cNvSpPr/>
          <p:nvPr/>
        </p:nvSpPr>
        <p:spPr>
          <a:xfrm>
            <a:off x="1533930" y="4983567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Observation</a:t>
            </a:r>
          </a:p>
        </p:txBody>
      </p:sp>
      <p:sp>
        <p:nvSpPr>
          <p:cNvPr id="12" name="Flowchart: Alternate Process 11"/>
          <p:cNvSpPr/>
          <p:nvPr/>
        </p:nvSpPr>
        <p:spPr>
          <a:xfrm>
            <a:off x="1931256" y="5222659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Observation</a:t>
            </a:r>
          </a:p>
        </p:txBody>
      </p:sp>
      <p:sp>
        <p:nvSpPr>
          <p:cNvPr id="14" name="Flowchart: Alternate Process 13"/>
          <p:cNvSpPr/>
          <p:nvPr/>
        </p:nvSpPr>
        <p:spPr>
          <a:xfrm>
            <a:off x="3866305" y="1859675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Organization</a:t>
            </a:r>
          </a:p>
        </p:txBody>
      </p:sp>
      <p:sp>
        <p:nvSpPr>
          <p:cNvPr id="15" name="Flowchart: Alternate Process 14"/>
          <p:cNvSpPr/>
          <p:nvPr/>
        </p:nvSpPr>
        <p:spPr>
          <a:xfrm>
            <a:off x="3800363" y="3108832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Patient</a:t>
            </a:r>
          </a:p>
        </p:txBody>
      </p:sp>
      <p:cxnSp>
        <p:nvCxnSpPr>
          <p:cNvPr id="17" name="Straight Arrow Connector 16"/>
          <p:cNvCxnSpPr>
            <a:stCxn id="6" idx="0"/>
            <a:endCxn id="4" idx="2"/>
          </p:cNvCxnSpPr>
          <p:nvPr/>
        </p:nvCxnSpPr>
        <p:spPr>
          <a:xfrm flipV="1">
            <a:off x="1981200" y="2115077"/>
            <a:ext cx="0" cy="101693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1905000" y="2667000"/>
            <a:ext cx="11430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measure</a:t>
            </a:r>
          </a:p>
        </p:txBody>
      </p:sp>
      <p:cxnSp>
        <p:nvCxnSpPr>
          <p:cNvPr id="26" name="Straight Arrow Connector 25"/>
          <p:cNvCxnSpPr>
            <a:cxnSpLocks/>
            <a:stCxn id="6" idx="3"/>
            <a:endCxn id="14" idx="1"/>
          </p:cNvCxnSpPr>
          <p:nvPr/>
        </p:nvCxnSpPr>
        <p:spPr>
          <a:xfrm flipV="1">
            <a:off x="2743200" y="2164475"/>
            <a:ext cx="1123105" cy="1272340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6" idx="3"/>
            <a:endCxn id="15" idx="1"/>
          </p:cNvCxnSpPr>
          <p:nvPr/>
        </p:nvCxnSpPr>
        <p:spPr>
          <a:xfrm flipV="1">
            <a:off x="2743200" y="3413632"/>
            <a:ext cx="1057163" cy="23183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2960183" y="2585871"/>
            <a:ext cx="914399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reporter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1162050" y="4061338"/>
            <a:ext cx="16383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evaluatedResource</a:t>
            </a:r>
          </a:p>
        </p:txBody>
      </p:sp>
      <p:sp>
        <p:nvSpPr>
          <p:cNvPr id="21" name="Flowchart: Alternate Process 20">
            <a:extLst>
              <a:ext uri="{FF2B5EF4-FFF2-40B4-BE49-F238E27FC236}">
                <a16:creationId xmlns:a16="http://schemas.microsoft.com/office/drawing/2014/main" id="{1D467D11-811C-4AC7-A062-1A7205B93B91}"/>
              </a:ext>
            </a:extLst>
          </p:cNvPr>
          <p:cNvSpPr/>
          <p:nvPr/>
        </p:nvSpPr>
        <p:spPr>
          <a:xfrm>
            <a:off x="6087052" y="5240144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Practitioner</a:t>
            </a:r>
          </a:p>
        </p:txBody>
      </p:sp>
      <p:sp>
        <p:nvSpPr>
          <p:cNvPr id="22" name="Flowchart: Alternate Process 21">
            <a:extLst>
              <a:ext uri="{FF2B5EF4-FFF2-40B4-BE49-F238E27FC236}">
                <a16:creationId xmlns:a16="http://schemas.microsoft.com/office/drawing/2014/main" id="{200FCF45-8E9F-45BC-A42D-EF9F0E661DD0}"/>
              </a:ext>
            </a:extLst>
          </p:cNvPr>
          <p:cNvSpPr/>
          <p:nvPr/>
        </p:nvSpPr>
        <p:spPr>
          <a:xfrm>
            <a:off x="7162800" y="4249254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Location</a:t>
            </a:r>
          </a:p>
        </p:txBody>
      </p:sp>
      <p:sp>
        <p:nvSpPr>
          <p:cNvPr id="24" name="Flowchart: Alternate Process 23">
            <a:extLst>
              <a:ext uri="{FF2B5EF4-FFF2-40B4-BE49-F238E27FC236}">
                <a16:creationId xmlns:a16="http://schemas.microsoft.com/office/drawing/2014/main" id="{141B92C3-9310-496C-AFD8-86FF296046B3}"/>
              </a:ext>
            </a:extLst>
          </p:cNvPr>
          <p:cNvSpPr/>
          <p:nvPr/>
        </p:nvSpPr>
        <p:spPr>
          <a:xfrm>
            <a:off x="7129829" y="3104119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Coverage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5B380DC1-15AC-4E85-AD84-36570C7F6C06}"/>
              </a:ext>
            </a:extLst>
          </p:cNvPr>
          <p:cNvCxnSpPr>
            <a:cxnSpLocks/>
            <a:stCxn id="12" idx="3"/>
            <a:endCxn id="15" idx="2"/>
          </p:cNvCxnSpPr>
          <p:nvPr/>
        </p:nvCxnSpPr>
        <p:spPr>
          <a:xfrm flipV="1">
            <a:off x="3455256" y="3718432"/>
            <a:ext cx="1107107" cy="1809027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EDCEF2FC-22A1-4FC1-B493-D7A7AE0F1F19}"/>
              </a:ext>
            </a:extLst>
          </p:cNvPr>
          <p:cNvCxnSpPr>
            <a:cxnSpLocks/>
            <a:stCxn id="33" idx="3"/>
            <a:endCxn id="22" idx="1"/>
          </p:cNvCxnSpPr>
          <p:nvPr/>
        </p:nvCxnSpPr>
        <p:spPr>
          <a:xfrm flipV="1">
            <a:off x="6169196" y="4554054"/>
            <a:ext cx="993604" cy="8972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F148622E-132E-4825-ACDE-1E31DC0B3908}"/>
              </a:ext>
            </a:extLst>
          </p:cNvPr>
          <p:cNvCxnSpPr>
            <a:cxnSpLocks/>
            <a:stCxn id="12" idx="3"/>
            <a:endCxn id="21" idx="1"/>
          </p:cNvCxnSpPr>
          <p:nvPr/>
        </p:nvCxnSpPr>
        <p:spPr>
          <a:xfrm>
            <a:off x="3455256" y="5527459"/>
            <a:ext cx="2631796" cy="17485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79A3C082-BB4F-47ED-AEA8-2DD966E87C13}"/>
              </a:ext>
            </a:extLst>
          </p:cNvPr>
          <p:cNvSpPr txBox="1"/>
          <p:nvPr/>
        </p:nvSpPr>
        <p:spPr>
          <a:xfrm>
            <a:off x="2950025" y="3316013"/>
            <a:ext cx="63283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subject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A24F5321-ACD5-4260-8CBF-7A3DBC40D8A0}"/>
              </a:ext>
            </a:extLst>
          </p:cNvPr>
          <p:cNvSpPr txBox="1"/>
          <p:nvPr/>
        </p:nvSpPr>
        <p:spPr>
          <a:xfrm>
            <a:off x="5584720" y="3278114"/>
            <a:ext cx="960865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beneficiary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D28AB6C2-567B-4841-92B3-495FB753B3B7}"/>
              </a:ext>
            </a:extLst>
          </p:cNvPr>
          <p:cNvSpPr txBox="1"/>
          <p:nvPr/>
        </p:nvSpPr>
        <p:spPr>
          <a:xfrm>
            <a:off x="4588610" y="5396346"/>
            <a:ext cx="789487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performer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BA5E21F4-55D2-480C-A129-6ABC9A3CF0B2}"/>
              </a:ext>
            </a:extLst>
          </p:cNvPr>
          <p:cNvSpPr txBox="1"/>
          <p:nvPr/>
        </p:nvSpPr>
        <p:spPr>
          <a:xfrm>
            <a:off x="3738396" y="4450002"/>
            <a:ext cx="63283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subject</a:t>
            </a:r>
          </a:p>
        </p:txBody>
      </p:sp>
      <p:sp>
        <p:nvSpPr>
          <p:cNvPr id="33" name="Flowchart: Alternate Process 32">
            <a:extLst>
              <a:ext uri="{FF2B5EF4-FFF2-40B4-BE49-F238E27FC236}">
                <a16:creationId xmlns:a16="http://schemas.microsoft.com/office/drawing/2014/main" id="{4A006A61-8BFB-4E4C-BE3B-6E8109026DF0}"/>
              </a:ext>
            </a:extLst>
          </p:cNvPr>
          <p:cNvSpPr/>
          <p:nvPr/>
        </p:nvSpPr>
        <p:spPr>
          <a:xfrm>
            <a:off x="4645196" y="4258226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Encounter</a:t>
            </a:r>
          </a:p>
        </p:txBody>
      </p:sp>
      <p:cxnSp>
        <p:nvCxnSpPr>
          <p:cNvPr id="35" name="Straight Arrow Connector 34">
            <a:extLst>
              <a:ext uri="{FF2B5EF4-FFF2-40B4-BE49-F238E27FC236}">
                <a16:creationId xmlns:a16="http://schemas.microsoft.com/office/drawing/2014/main" id="{56C4E27D-2F4B-4511-B6E2-8548000E1BB3}"/>
              </a:ext>
            </a:extLst>
          </p:cNvPr>
          <p:cNvCxnSpPr>
            <a:cxnSpLocks/>
            <a:stCxn id="12" idx="3"/>
            <a:endCxn id="33" idx="1"/>
          </p:cNvCxnSpPr>
          <p:nvPr/>
        </p:nvCxnSpPr>
        <p:spPr>
          <a:xfrm flipV="1">
            <a:off x="3455256" y="4563026"/>
            <a:ext cx="1189940" cy="964433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F80DB66C-32C8-48F3-A042-BC2228C71973}"/>
              </a:ext>
            </a:extLst>
          </p:cNvPr>
          <p:cNvSpPr txBox="1"/>
          <p:nvPr/>
        </p:nvSpPr>
        <p:spPr>
          <a:xfrm>
            <a:off x="6301101" y="4460337"/>
            <a:ext cx="729793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location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9ADAAAB4-9245-4DD2-93B0-86CB09B2D464}"/>
              </a:ext>
            </a:extLst>
          </p:cNvPr>
          <p:cNvSpPr txBox="1"/>
          <p:nvPr/>
        </p:nvSpPr>
        <p:spPr>
          <a:xfrm>
            <a:off x="3901205" y="4867826"/>
            <a:ext cx="790769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encounter</a:t>
            </a:r>
          </a:p>
        </p:txBody>
      </p:sp>
    </p:spTree>
    <p:extLst>
      <p:ext uri="{BB962C8B-B14F-4D97-AF65-F5344CB8AC3E}">
        <p14:creationId xmlns:p14="http://schemas.microsoft.com/office/powerpoint/2010/main" val="38217085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8C3F4A99-F4CC-4173-AFF4-466DB7FC526E}"/>
              </a:ext>
            </a:extLst>
          </p:cNvPr>
          <p:cNvCxnSpPr>
            <a:cxnSpLocks/>
            <a:stCxn id="24" idx="1"/>
            <a:endCxn id="15" idx="3"/>
          </p:cNvCxnSpPr>
          <p:nvPr/>
        </p:nvCxnSpPr>
        <p:spPr>
          <a:xfrm flipH="1">
            <a:off x="5324363" y="3408919"/>
            <a:ext cx="1524689" cy="4713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  </a:t>
            </a:r>
          </a:p>
        </p:txBody>
      </p:sp>
      <p:sp>
        <p:nvSpPr>
          <p:cNvPr id="4" name="Flowchart: Alternate Process 3"/>
          <p:cNvSpPr/>
          <p:nvPr/>
        </p:nvSpPr>
        <p:spPr>
          <a:xfrm>
            <a:off x="1219200" y="1505477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Measure</a:t>
            </a:r>
          </a:p>
        </p:txBody>
      </p:sp>
      <p:sp>
        <p:nvSpPr>
          <p:cNvPr id="6" name="Flowchart: Alternate Process 5"/>
          <p:cNvSpPr/>
          <p:nvPr/>
        </p:nvSpPr>
        <p:spPr>
          <a:xfrm>
            <a:off x="1219200" y="3132015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MeasureReport</a:t>
            </a:r>
          </a:p>
        </p:txBody>
      </p:sp>
      <p:sp>
        <p:nvSpPr>
          <p:cNvPr id="10" name="Flowchart: Alternate Process 9"/>
          <p:cNvSpPr/>
          <p:nvPr/>
        </p:nvSpPr>
        <p:spPr>
          <a:xfrm>
            <a:off x="1219200" y="4758553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Task</a:t>
            </a:r>
          </a:p>
        </p:txBody>
      </p:sp>
      <p:sp>
        <p:nvSpPr>
          <p:cNvPr id="11" name="Flowchart: Alternate Process 10"/>
          <p:cNvSpPr/>
          <p:nvPr/>
        </p:nvSpPr>
        <p:spPr>
          <a:xfrm>
            <a:off x="1513768" y="4870164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Task</a:t>
            </a:r>
          </a:p>
        </p:txBody>
      </p:sp>
      <p:sp>
        <p:nvSpPr>
          <p:cNvPr id="12" name="Flowchart: Alternate Process 11"/>
          <p:cNvSpPr/>
          <p:nvPr/>
        </p:nvSpPr>
        <p:spPr>
          <a:xfrm>
            <a:off x="1823422" y="5014547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Task</a:t>
            </a:r>
          </a:p>
        </p:txBody>
      </p:sp>
      <p:sp>
        <p:nvSpPr>
          <p:cNvPr id="14" name="Flowchart: Alternate Process 13"/>
          <p:cNvSpPr/>
          <p:nvPr/>
        </p:nvSpPr>
        <p:spPr>
          <a:xfrm>
            <a:off x="3784915" y="1850896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Organization</a:t>
            </a:r>
          </a:p>
        </p:txBody>
      </p:sp>
      <p:sp>
        <p:nvSpPr>
          <p:cNvPr id="15" name="Flowchart: Alternate Process 14"/>
          <p:cNvSpPr/>
          <p:nvPr/>
        </p:nvSpPr>
        <p:spPr>
          <a:xfrm>
            <a:off x="3800363" y="3108832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Patient</a:t>
            </a:r>
          </a:p>
        </p:txBody>
      </p:sp>
      <p:cxnSp>
        <p:nvCxnSpPr>
          <p:cNvPr id="17" name="Straight Arrow Connector 16"/>
          <p:cNvCxnSpPr>
            <a:stCxn id="6" idx="0"/>
            <a:endCxn id="4" idx="2"/>
          </p:cNvCxnSpPr>
          <p:nvPr/>
        </p:nvCxnSpPr>
        <p:spPr>
          <a:xfrm flipV="1">
            <a:off x="1981200" y="2115077"/>
            <a:ext cx="0" cy="101693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1408315" y="2584238"/>
            <a:ext cx="11430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measure</a:t>
            </a:r>
          </a:p>
        </p:txBody>
      </p:sp>
      <p:cxnSp>
        <p:nvCxnSpPr>
          <p:cNvPr id="26" name="Straight Arrow Connector 25"/>
          <p:cNvCxnSpPr>
            <a:cxnSpLocks/>
            <a:stCxn id="6" idx="3"/>
            <a:endCxn id="14" idx="1"/>
          </p:cNvCxnSpPr>
          <p:nvPr/>
        </p:nvCxnSpPr>
        <p:spPr>
          <a:xfrm flipV="1">
            <a:off x="2743200" y="2155696"/>
            <a:ext cx="1041715" cy="1281119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6" idx="3"/>
            <a:endCxn id="15" idx="1"/>
          </p:cNvCxnSpPr>
          <p:nvPr/>
        </p:nvCxnSpPr>
        <p:spPr>
          <a:xfrm flipV="1">
            <a:off x="2743200" y="3413632"/>
            <a:ext cx="1057163" cy="23183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2825636" y="2581410"/>
            <a:ext cx="914399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reporter</a:t>
            </a:r>
          </a:p>
        </p:txBody>
      </p:sp>
      <p:sp>
        <p:nvSpPr>
          <p:cNvPr id="21" name="Flowchart: Alternate Process 20">
            <a:extLst>
              <a:ext uri="{FF2B5EF4-FFF2-40B4-BE49-F238E27FC236}">
                <a16:creationId xmlns:a16="http://schemas.microsoft.com/office/drawing/2014/main" id="{1D467D11-811C-4AC7-A062-1A7205B93B91}"/>
              </a:ext>
            </a:extLst>
          </p:cNvPr>
          <p:cNvSpPr/>
          <p:nvPr/>
        </p:nvSpPr>
        <p:spPr>
          <a:xfrm>
            <a:off x="6818572" y="4960444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Practitioner</a:t>
            </a:r>
          </a:p>
        </p:txBody>
      </p:sp>
      <p:sp>
        <p:nvSpPr>
          <p:cNvPr id="22" name="Flowchart: Alternate Process 21">
            <a:extLst>
              <a:ext uri="{FF2B5EF4-FFF2-40B4-BE49-F238E27FC236}">
                <a16:creationId xmlns:a16="http://schemas.microsoft.com/office/drawing/2014/main" id="{200FCF45-8E9F-45BC-A42D-EF9F0E661DD0}"/>
              </a:ext>
            </a:extLst>
          </p:cNvPr>
          <p:cNvSpPr/>
          <p:nvPr/>
        </p:nvSpPr>
        <p:spPr>
          <a:xfrm>
            <a:off x="6846281" y="3945284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Location</a:t>
            </a:r>
          </a:p>
        </p:txBody>
      </p:sp>
      <p:sp>
        <p:nvSpPr>
          <p:cNvPr id="24" name="Flowchart: Alternate Process 23">
            <a:extLst>
              <a:ext uri="{FF2B5EF4-FFF2-40B4-BE49-F238E27FC236}">
                <a16:creationId xmlns:a16="http://schemas.microsoft.com/office/drawing/2014/main" id="{141B92C3-9310-496C-AFD8-86FF296046B3}"/>
              </a:ext>
            </a:extLst>
          </p:cNvPr>
          <p:cNvSpPr/>
          <p:nvPr/>
        </p:nvSpPr>
        <p:spPr>
          <a:xfrm>
            <a:off x="6849052" y="3104119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Coverage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5B380DC1-15AC-4E85-AD84-36570C7F6C06}"/>
              </a:ext>
            </a:extLst>
          </p:cNvPr>
          <p:cNvCxnSpPr>
            <a:cxnSpLocks/>
            <a:stCxn id="12" idx="3"/>
            <a:endCxn id="15" idx="2"/>
          </p:cNvCxnSpPr>
          <p:nvPr/>
        </p:nvCxnSpPr>
        <p:spPr>
          <a:xfrm flipV="1">
            <a:off x="3347422" y="3718432"/>
            <a:ext cx="1214941" cy="1600915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EDCEF2FC-22A1-4FC1-B493-D7A7AE0F1F19}"/>
              </a:ext>
            </a:extLst>
          </p:cNvPr>
          <p:cNvCxnSpPr>
            <a:cxnSpLocks/>
            <a:stCxn id="12" idx="3"/>
            <a:endCxn id="22" idx="1"/>
          </p:cNvCxnSpPr>
          <p:nvPr/>
        </p:nvCxnSpPr>
        <p:spPr>
          <a:xfrm flipV="1">
            <a:off x="3347422" y="4250084"/>
            <a:ext cx="3498859" cy="1069263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F148622E-132E-4825-ACDE-1E31DC0B3908}"/>
              </a:ext>
            </a:extLst>
          </p:cNvPr>
          <p:cNvCxnSpPr>
            <a:cxnSpLocks/>
            <a:stCxn id="12" idx="3"/>
            <a:endCxn id="21" idx="1"/>
          </p:cNvCxnSpPr>
          <p:nvPr/>
        </p:nvCxnSpPr>
        <p:spPr>
          <a:xfrm flipV="1">
            <a:off x="3347422" y="5265244"/>
            <a:ext cx="3471150" cy="54103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79A3C082-BB4F-47ED-AEA8-2DD966E87C13}"/>
              </a:ext>
            </a:extLst>
          </p:cNvPr>
          <p:cNvSpPr txBox="1"/>
          <p:nvPr/>
        </p:nvSpPr>
        <p:spPr>
          <a:xfrm>
            <a:off x="2955364" y="3295408"/>
            <a:ext cx="63283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subject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A24F5321-ACD5-4260-8CBF-7A3DBC40D8A0}"/>
              </a:ext>
            </a:extLst>
          </p:cNvPr>
          <p:cNvSpPr txBox="1"/>
          <p:nvPr/>
        </p:nvSpPr>
        <p:spPr>
          <a:xfrm>
            <a:off x="5584720" y="3278114"/>
            <a:ext cx="960865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beneficiary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2BDD1303-FECC-470D-B52C-36232E270AAC}"/>
              </a:ext>
            </a:extLst>
          </p:cNvPr>
          <p:cNvSpPr txBox="1"/>
          <p:nvPr/>
        </p:nvSpPr>
        <p:spPr>
          <a:xfrm>
            <a:off x="4560780" y="4697525"/>
            <a:ext cx="802637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location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D28AB6C2-567B-4841-92B3-495FB753B3B7}"/>
              </a:ext>
            </a:extLst>
          </p:cNvPr>
          <p:cNvSpPr txBox="1"/>
          <p:nvPr/>
        </p:nvSpPr>
        <p:spPr>
          <a:xfrm>
            <a:off x="4676081" y="5210137"/>
            <a:ext cx="63283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owner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BA5E21F4-55D2-480C-A129-6ABC9A3CF0B2}"/>
              </a:ext>
            </a:extLst>
          </p:cNvPr>
          <p:cNvSpPr txBox="1"/>
          <p:nvPr/>
        </p:nvSpPr>
        <p:spPr>
          <a:xfrm>
            <a:off x="3654731" y="4388084"/>
            <a:ext cx="63283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for</a:t>
            </a:r>
          </a:p>
        </p:txBody>
      </p: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138EF067-1B7B-4A0A-9A55-F0DE5428728B}"/>
              </a:ext>
            </a:extLst>
          </p:cNvPr>
          <p:cNvCxnSpPr>
            <a:cxnSpLocks/>
          </p:cNvCxnSpPr>
          <p:nvPr/>
        </p:nvCxnSpPr>
        <p:spPr>
          <a:xfrm>
            <a:off x="1779087" y="3741615"/>
            <a:ext cx="0" cy="1043100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45" name="Straight Arrow Connector 44">
            <a:extLst>
              <a:ext uri="{FF2B5EF4-FFF2-40B4-BE49-F238E27FC236}">
                <a16:creationId xmlns:a16="http://schemas.microsoft.com/office/drawing/2014/main" id="{039E68A9-08ED-4A54-A59E-D10B4DD4CB3F}"/>
              </a:ext>
            </a:extLst>
          </p:cNvPr>
          <p:cNvCxnSpPr>
            <a:cxnSpLocks/>
          </p:cNvCxnSpPr>
          <p:nvPr/>
        </p:nvCxnSpPr>
        <p:spPr>
          <a:xfrm>
            <a:off x="2192228" y="3741615"/>
            <a:ext cx="7544" cy="1272932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55" name="Straight Arrow Connector 54">
            <a:extLst>
              <a:ext uri="{FF2B5EF4-FFF2-40B4-BE49-F238E27FC236}">
                <a16:creationId xmlns:a16="http://schemas.microsoft.com/office/drawing/2014/main" id="{B4330CB7-F0F9-4D28-9AF9-DBAC7CF93A0A}"/>
              </a:ext>
            </a:extLst>
          </p:cNvPr>
          <p:cNvCxnSpPr>
            <a:cxnSpLocks/>
          </p:cNvCxnSpPr>
          <p:nvPr/>
        </p:nvCxnSpPr>
        <p:spPr>
          <a:xfrm flipH="1">
            <a:off x="1979815" y="3741615"/>
            <a:ext cx="1385" cy="1128549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E085B386-A3A7-42E8-B1CD-8039F86AECE1}"/>
              </a:ext>
            </a:extLst>
          </p:cNvPr>
          <p:cNvSpPr txBox="1"/>
          <p:nvPr/>
        </p:nvSpPr>
        <p:spPr>
          <a:xfrm>
            <a:off x="1162050" y="4061338"/>
            <a:ext cx="16383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evaluatedResource</a:t>
            </a:r>
          </a:p>
        </p:txBody>
      </p:sp>
      <p:sp>
        <p:nvSpPr>
          <p:cNvPr id="58" name="Content Placeholder 2">
            <a:extLst>
              <a:ext uri="{FF2B5EF4-FFF2-40B4-BE49-F238E27FC236}">
                <a16:creationId xmlns:a16="http://schemas.microsoft.com/office/drawing/2014/main" id="{885786D3-FFA3-4720-AF9A-75D26151EA41}"/>
              </a:ext>
            </a:extLst>
          </p:cNvPr>
          <p:cNvSpPr txBox="1">
            <a:spLocks/>
          </p:cNvSpPr>
          <p:nvPr/>
        </p:nvSpPr>
        <p:spPr>
          <a:xfrm>
            <a:off x="561281" y="358842"/>
            <a:ext cx="8229600" cy="9506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dirty="0"/>
              <a:t>Slide 5: Figure 2.1 - mrp-task.jpg </a:t>
            </a:r>
          </a:p>
          <a:p>
            <a:pPr lvl="1"/>
            <a:r>
              <a:rPr lang="en-US" sz="1200" dirty="0"/>
              <a:t>Copy of slide 3, then updated to reposition some of the boxes/lines/text, added additional lines for </a:t>
            </a:r>
            <a:r>
              <a:rPr lang="en-US" sz="1200" dirty="0" err="1"/>
              <a:t>evaluatedResource</a:t>
            </a:r>
            <a:r>
              <a:rPr lang="en-US" sz="1200" dirty="0"/>
              <a:t>, changed couple of the lines’ weight to be consistent with the rest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88038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8C3F4A99-F4CC-4173-AFF4-466DB7FC526E}"/>
              </a:ext>
            </a:extLst>
          </p:cNvPr>
          <p:cNvCxnSpPr>
            <a:cxnSpLocks/>
            <a:stCxn id="24" idx="1"/>
            <a:endCxn id="15" idx="3"/>
          </p:cNvCxnSpPr>
          <p:nvPr/>
        </p:nvCxnSpPr>
        <p:spPr>
          <a:xfrm flipH="1">
            <a:off x="5324363" y="3408919"/>
            <a:ext cx="1805466" cy="4713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  </a:t>
            </a:r>
          </a:p>
        </p:txBody>
      </p:sp>
      <p:sp>
        <p:nvSpPr>
          <p:cNvPr id="4" name="Flowchart: Alternate Process 3"/>
          <p:cNvSpPr/>
          <p:nvPr/>
        </p:nvSpPr>
        <p:spPr>
          <a:xfrm>
            <a:off x="1219200" y="1505477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Measure</a:t>
            </a:r>
          </a:p>
        </p:txBody>
      </p:sp>
      <p:sp>
        <p:nvSpPr>
          <p:cNvPr id="6" name="Flowchart: Alternate Process 5"/>
          <p:cNvSpPr/>
          <p:nvPr/>
        </p:nvSpPr>
        <p:spPr>
          <a:xfrm>
            <a:off x="1219200" y="3132015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MeasureReport</a:t>
            </a:r>
          </a:p>
        </p:txBody>
      </p:sp>
      <p:sp>
        <p:nvSpPr>
          <p:cNvPr id="10" name="Flowchart: Alternate Process 9"/>
          <p:cNvSpPr/>
          <p:nvPr/>
        </p:nvSpPr>
        <p:spPr>
          <a:xfrm>
            <a:off x="1219200" y="4758553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1" name="Flowchart: Alternate Process 10"/>
          <p:cNvSpPr/>
          <p:nvPr/>
        </p:nvSpPr>
        <p:spPr>
          <a:xfrm>
            <a:off x="1443326" y="4906167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Observation</a:t>
            </a:r>
          </a:p>
        </p:txBody>
      </p:sp>
      <p:sp>
        <p:nvSpPr>
          <p:cNvPr id="12" name="Flowchart: Alternate Process 11"/>
          <p:cNvSpPr/>
          <p:nvPr/>
        </p:nvSpPr>
        <p:spPr>
          <a:xfrm>
            <a:off x="1757074" y="5048356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Observation</a:t>
            </a:r>
          </a:p>
        </p:txBody>
      </p:sp>
      <p:sp>
        <p:nvSpPr>
          <p:cNvPr id="14" name="Flowchart: Alternate Process 13"/>
          <p:cNvSpPr/>
          <p:nvPr/>
        </p:nvSpPr>
        <p:spPr>
          <a:xfrm>
            <a:off x="3738396" y="1859675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Organization</a:t>
            </a:r>
          </a:p>
        </p:txBody>
      </p:sp>
      <p:sp>
        <p:nvSpPr>
          <p:cNvPr id="15" name="Flowchart: Alternate Process 14"/>
          <p:cNvSpPr/>
          <p:nvPr/>
        </p:nvSpPr>
        <p:spPr>
          <a:xfrm>
            <a:off x="3800363" y="3108832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Patient</a:t>
            </a:r>
          </a:p>
        </p:txBody>
      </p:sp>
      <p:cxnSp>
        <p:nvCxnSpPr>
          <p:cNvPr id="17" name="Straight Arrow Connector 16"/>
          <p:cNvCxnSpPr>
            <a:stCxn id="6" idx="0"/>
            <a:endCxn id="4" idx="2"/>
          </p:cNvCxnSpPr>
          <p:nvPr/>
        </p:nvCxnSpPr>
        <p:spPr>
          <a:xfrm flipV="1">
            <a:off x="1981200" y="2115077"/>
            <a:ext cx="0" cy="101693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1409700" y="2540096"/>
            <a:ext cx="11430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measure</a:t>
            </a:r>
          </a:p>
        </p:txBody>
      </p:sp>
      <p:cxnSp>
        <p:nvCxnSpPr>
          <p:cNvPr id="26" name="Straight Arrow Connector 25"/>
          <p:cNvCxnSpPr>
            <a:cxnSpLocks/>
            <a:stCxn id="6" idx="3"/>
            <a:endCxn id="14" idx="1"/>
          </p:cNvCxnSpPr>
          <p:nvPr/>
        </p:nvCxnSpPr>
        <p:spPr>
          <a:xfrm flipV="1">
            <a:off x="2743200" y="2164475"/>
            <a:ext cx="995196" cy="1272340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6" idx="3"/>
            <a:endCxn id="15" idx="1"/>
          </p:cNvCxnSpPr>
          <p:nvPr/>
        </p:nvCxnSpPr>
        <p:spPr>
          <a:xfrm flipV="1">
            <a:off x="2743200" y="3413632"/>
            <a:ext cx="1057163" cy="23183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2800350" y="2640625"/>
            <a:ext cx="914399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reporter</a:t>
            </a:r>
          </a:p>
        </p:txBody>
      </p:sp>
      <p:sp>
        <p:nvSpPr>
          <p:cNvPr id="21" name="Flowchart: Alternate Process 20">
            <a:extLst>
              <a:ext uri="{FF2B5EF4-FFF2-40B4-BE49-F238E27FC236}">
                <a16:creationId xmlns:a16="http://schemas.microsoft.com/office/drawing/2014/main" id="{1D467D11-811C-4AC7-A062-1A7205B93B91}"/>
              </a:ext>
            </a:extLst>
          </p:cNvPr>
          <p:cNvSpPr/>
          <p:nvPr/>
        </p:nvSpPr>
        <p:spPr>
          <a:xfrm>
            <a:off x="7154487" y="5044200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Practitioner</a:t>
            </a:r>
          </a:p>
        </p:txBody>
      </p:sp>
      <p:sp>
        <p:nvSpPr>
          <p:cNvPr id="22" name="Flowchart: Alternate Process 21">
            <a:extLst>
              <a:ext uri="{FF2B5EF4-FFF2-40B4-BE49-F238E27FC236}">
                <a16:creationId xmlns:a16="http://schemas.microsoft.com/office/drawing/2014/main" id="{200FCF45-8E9F-45BC-A42D-EF9F0E661DD0}"/>
              </a:ext>
            </a:extLst>
          </p:cNvPr>
          <p:cNvSpPr/>
          <p:nvPr/>
        </p:nvSpPr>
        <p:spPr>
          <a:xfrm>
            <a:off x="7133701" y="4038880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Location</a:t>
            </a:r>
          </a:p>
        </p:txBody>
      </p:sp>
      <p:sp>
        <p:nvSpPr>
          <p:cNvPr id="24" name="Flowchart: Alternate Process 23">
            <a:extLst>
              <a:ext uri="{FF2B5EF4-FFF2-40B4-BE49-F238E27FC236}">
                <a16:creationId xmlns:a16="http://schemas.microsoft.com/office/drawing/2014/main" id="{141B92C3-9310-496C-AFD8-86FF296046B3}"/>
              </a:ext>
            </a:extLst>
          </p:cNvPr>
          <p:cNvSpPr/>
          <p:nvPr/>
        </p:nvSpPr>
        <p:spPr>
          <a:xfrm>
            <a:off x="7129829" y="3104119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Coverage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5B380DC1-15AC-4E85-AD84-36570C7F6C06}"/>
              </a:ext>
            </a:extLst>
          </p:cNvPr>
          <p:cNvCxnSpPr>
            <a:cxnSpLocks/>
            <a:stCxn id="12" idx="3"/>
            <a:endCxn id="15" idx="2"/>
          </p:cNvCxnSpPr>
          <p:nvPr/>
        </p:nvCxnSpPr>
        <p:spPr>
          <a:xfrm flipV="1">
            <a:off x="3281074" y="3718432"/>
            <a:ext cx="1281289" cy="1634724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EDCEF2FC-22A1-4FC1-B493-D7A7AE0F1F19}"/>
              </a:ext>
            </a:extLst>
          </p:cNvPr>
          <p:cNvCxnSpPr>
            <a:cxnSpLocks/>
            <a:stCxn id="33" idx="3"/>
            <a:endCxn id="22" idx="1"/>
          </p:cNvCxnSpPr>
          <p:nvPr/>
        </p:nvCxnSpPr>
        <p:spPr>
          <a:xfrm flipV="1">
            <a:off x="6158160" y="4343680"/>
            <a:ext cx="975541" cy="3989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F148622E-132E-4825-ACDE-1E31DC0B3908}"/>
              </a:ext>
            </a:extLst>
          </p:cNvPr>
          <p:cNvCxnSpPr>
            <a:cxnSpLocks/>
            <a:stCxn id="12" idx="3"/>
            <a:endCxn id="21" idx="1"/>
          </p:cNvCxnSpPr>
          <p:nvPr/>
        </p:nvCxnSpPr>
        <p:spPr>
          <a:xfrm flipV="1">
            <a:off x="3281074" y="5349000"/>
            <a:ext cx="3873413" cy="4156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79A3C082-BB4F-47ED-AEA8-2DD966E87C13}"/>
              </a:ext>
            </a:extLst>
          </p:cNvPr>
          <p:cNvSpPr txBox="1"/>
          <p:nvPr/>
        </p:nvSpPr>
        <p:spPr>
          <a:xfrm>
            <a:off x="2950025" y="3316013"/>
            <a:ext cx="63283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subject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A24F5321-ACD5-4260-8CBF-7A3DBC40D8A0}"/>
              </a:ext>
            </a:extLst>
          </p:cNvPr>
          <p:cNvSpPr txBox="1"/>
          <p:nvPr/>
        </p:nvSpPr>
        <p:spPr>
          <a:xfrm>
            <a:off x="5766801" y="3269862"/>
            <a:ext cx="960865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beneficiary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D28AB6C2-567B-4841-92B3-495FB753B3B7}"/>
              </a:ext>
            </a:extLst>
          </p:cNvPr>
          <p:cNvSpPr txBox="1"/>
          <p:nvPr/>
        </p:nvSpPr>
        <p:spPr>
          <a:xfrm>
            <a:off x="4769963" y="5209854"/>
            <a:ext cx="789487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performer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BA5E21F4-55D2-480C-A129-6ABC9A3CF0B2}"/>
              </a:ext>
            </a:extLst>
          </p:cNvPr>
          <p:cNvSpPr txBox="1"/>
          <p:nvPr/>
        </p:nvSpPr>
        <p:spPr>
          <a:xfrm>
            <a:off x="3675136" y="4249963"/>
            <a:ext cx="63283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subject</a:t>
            </a:r>
          </a:p>
        </p:txBody>
      </p:sp>
      <p:sp>
        <p:nvSpPr>
          <p:cNvPr id="33" name="Flowchart: Alternate Process 32">
            <a:extLst>
              <a:ext uri="{FF2B5EF4-FFF2-40B4-BE49-F238E27FC236}">
                <a16:creationId xmlns:a16="http://schemas.microsoft.com/office/drawing/2014/main" id="{4A006A61-8BFB-4E4C-BE3B-6E8109026DF0}"/>
              </a:ext>
            </a:extLst>
          </p:cNvPr>
          <p:cNvSpPr/>
          <p:nvPr/>
        </p:nvSpPr>
        <p:spPr>
          <a:xfrm>
            <a:off x="4634160" y="4042869"/>
            <a:ext cx="1524000" cy="609600"/>
          </a:xfrm>
          <a:prstGeom prst="flowChartAlternateProcess">
            <a:avLst/>
          </a:prstGeom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Encounter</a:t>
            </a:r>
          </a:p>
        </p:txBody>
      </p:sp>
      <p:cxnSp>
        <p:nvCxnSpPr>
          <p:cNvPr id="35" name="Straight Arrow Connector 34">
            <a:extLst>
              <a:ext uri="{FF2B5EF4-FFF2-40B4-BE49-F238E27FC236}">
                <a16:creationId xmlns:a16="http://schemas.microsoft.com/office/drawing/2014/main" id="{56C4E27D-2F4B-4511-B6E2-8548000E1BB3}"/>
              </a:ext>
            </a:extLst>
          </p:cNvPr>
          <p:cNvCxnSpPr>
            <a:cxnSpLocks/>
            <a:stCxn id="12" idx="3"/>
            <a:endCxn id="33" idx="1"/>
          </p:cNvCxnSpPr>
          <p:nvPr/>
        </p:nvCxnSpPr>
        <p:spPr>
          <a:xfrm flipV="1">
            <a:off x="3281074" y="4347669"/>
            <a:ext cx="1353086" cy="1005487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F80DB66C-32C8-48F3-A042-BC2228C71973}"/>
              </a:ext>
            </a:extLst>
          </p:cNvPr>
          <p:cNvSpPr txBox="1"/>
          <p:nvPr/>
        </p:nvSpPr>
        <p:spPr>
          <a:xfrm>
            <a:off x="6256202" y="4228720"/>
            <a:ext cx="753395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location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9ADAAAB4-9245-4DD2-93B0-86CB09B2D464}"/>
              </a:ext>
            </a:extLst>
          </p:cNvPr>
          <p:cNvSpPr txBox="1"/>
          <p:nvPr/>
        </p:nvSpPr>
        <p:spPr>
          <a:xfrm>
            <a:off x="3864541" y="4650903"/>
            <a:ext cx="790769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encounter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FCDD9D60-F777-4705-9D7E-8BB05516456B}"/>
              </a:ext>
            </a:extLst>
          </p:cNvPr>
          <p:cNvCxnSpPr>
            <a:cxnSpLocks/>
          </p:cNvCxnSpPr>
          <p:nvPr/>
        </p:nvCxnSpPr>
        <p:spPr>
          <a:xfrm>
            <a:off x="1779087" y="3741615"/>
            <a:ext cx="0" cy="1043100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6D485E48-68D1-47B8-AC87-829C3BC7D7E4}"/>
              </a:ext>
            </a:extLst>
          </p:cNvPr>
          <p:cNvCxnSpPr>
            <a:cxnSpLocks/>
          </p:cNvCxnSpPr>
          <p:nvPr/>
        </p:nvCxnSpPr>
        <p:spPr>
          <a:xfrm>
            <a:off x="1981200" y="3741615"/>
            <a:ext cx="0" cy="1164552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248CDC19-3B15-4255-ACAB-46F5A5C5EA42}"/>
              </a:ext>
            </a:extLst>
          </p:cNvPr>
          <p:cNvCxnSpPr>
            <a:cxnSpLocks/>
          </p:cNvCxnSpPr>
          <p:nvPr/>
        </p:nvCxnSpPr>
        <p:spPr>
          <a:xfrm>
            <a:off x="2205326" y="3741615"/>
            <a:ext cx="0" cy="1306741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49" name="TextBox 48">
            <a:extLst>
              <a:ext uri="{FF2B5EF4-FFF2-40B4-BE49-F238E27FC236}">
                <a16:creationId xmlns:a16="http://schemas.microsoft.com/office/drawing/2014/main" id="{24B117C9-CC52-40EE-A1D6-588124D86F6F}"/>
              </a:ext>
            </a:extLst>
          </p:cNvPr>
          <p:cNvSpPr txBox="1"/>
          <p:nvPr/>
        </p:nvSpPr>
        <p:spPr>
          <a:xfrm>
            <a:off x="1162050" y="4061338"/>
            <a:ext cx="1638300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1100" b="1" dirty="0"/>
              <a:t>evaluatedResource</a:t>
            </a:r>
          </a:p>
        </p:txBody>
      </p:sp>
      <p:sp>
        <p:nvSpPr>
          <p:cNvPr id="63" name="Content Placeholder 2">
            <a:extLst>
              <a:ext uri="{FF2B5EF4-FFF2-40B4-BE49-F238E27FC236}">
                <a16:creationId xmlns:a16="http://schemas.microsoft.com/office/drawing/2014/main" id="{035C0597-CD4F-45DE-87D8-E8F589CD93A5}"/>
              </a:ext>
            </a:extLst>
          </p:cNvPr>
          <p:cNvSpPr txBox="1">
            <a:spLocks/>
          </p:cNvSpPr>
          <p:nvPr/>
        </p:nvSpPr>
        <p:spPr>
          <a:xfrm>
            <a:off x="561281" y="358842"/>
            <a:ext cx="8229600" cy="9506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dirty="0"/>
              <a:t>Slide 6 -  Figure 2.2 - mrp-observation.jpg</a:t>
            </a:r>
          </a:p>
          <a:p>
            <a:pPr lvl="1"/>
            <a:r>
              <a:rPr lang="en-US" sz="1200" dirty="0"/>
              <a:t>Copy of slide 3, then updated to reposition some of the boxes/lines/text, added additional lines for </a:t>
            </a:r>
            <a:r>
              <a:rPr lang="en-US" sz="1200" dirty="0" err="1"/>
              <a:t>evaluatedResource</a:t>
            </a:r>
            <a:r>
              <a:rPr lang="en-US" sz="1200" dirty="0"/>
              <a:t>, changed couple of the lines’ weight to be consistent with the rest</a:t>
            </a:r>
          </a:p>
          <a:p>
            <a:endParaRPr lang="en-US" sz="16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8740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139</TotalTime>
  <Words>189</Words>
  <Application>Microsoft Office PowerPoint</Application>
  <PresentationFormat>On-screen Show (4:3)</PresentationFormat>
  <Paragraphs>85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UnitedHealth Group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Linda J Michaelsen</dc:creator>
  <cp:lastModifiedBy>Yan Heras</cp:lastModifiedBy>
  <cp:revision>21</cp:revision>
  <dcterms:created xsi:type="dcterms:W3CDTF">2019-02-26T23:10:25Z</dcterms:created>
  <dcterms:modified xsi:type="dcterms:W3CDTF">2021-04-16T01:52:50Z</dcterms:modified>
</cp:coreProperties>
</file>

<file path=docProps/thumbnail.jpeg>
</file>